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73" r:id="rId2"/>
    <p:sldId id="298" r:id="rId3"/>
    <p:sldId id="316" r:id="rId4"/>
    <p:sldId id="315" r:id="rId5"/>
    <p:sldId id="311" r:id="rId6"/>
    <p:sldId id="279" r:id="rId7"/>
    <p:sldId id="308" r:id="rId8"/>
    <p:sldId id="312" r:id="rId9"/>
    <p:sldId id="313" r:id="rId10"/>
    <p:sldId id="314" r:id="rId11"/>
    <p:sldId id="303" r:id="rId12"/>
    <p:sldId id="304" r:id="rId13"/>
    <p:sldId id="306" r:id="rId14"/>
    <p:sldId id="307" r:id="rId15"/>
    <p:sldId id="31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380CF44-EB99-4706-AA8F-3E0E5325643D}">
          <p14:sldIdLst>
            <p14:sldId id="273"/>
          </p14:sldIdLst>
        </p14:section>
        <p14:section name="Oddíl bez názvu" id="{61BACD06-67B1-42B3-8A9B-926F5F6904B3}">
          <p14:sldIdLst>
            <p14:sldId id="298"/>
            <p14:sldId id="316"/>
            <p14:sldId id="315"/>
            <p14:sldId id="311"/>
            <p14:sldId id="279"/>
          </p14:sldIdLst>
        </p14:section>
        <p14:section name="Oddíl bez názvu" id="{DDBFC5B7-5D88-4888-936C-7572EE06EDCA}">
          <p14:sldIdLst>
            <p14:sldId id="308"/>
            <p14:sldId id="312"/>
            <p14:sldId id="313"/>
            <p14:sldId id="314"/>
            <p14:sldId id="303"/>
            <p14:sldId id="304"/>
            <p14:sldId id="306"/>
            <p14:sldId id="307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tix Karel" initials="ŠK" lastIdx="0" clrIdx="0">
    <p:extLst>
      <p:ext uri="{19B8F6BF-5375-455C-9EA6-DF929625EA0E}">
        <p15:presenceInfo xmlns:p15="http://schemas.microsoft.com/office/powerpoint/2012/main" userId="S-1-5-21-5929571-2429027550-1684154211-1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1921" autoAdjust="0"/>
  </p:normalViewPr>
  <p:slideViewPr>
    <p:cSldViewPr snapToGrid="0">
      <p:cViewPr varScale="1">
        <p:scale>
          <a:sx n="61" d="100"/>
          <a:sy n="61" d="100"/>
        </p:scale>
        <p:origin x="8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ix\Downloads\Absolventi_LC,PS,%20DVS,%20DVSk,%20D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/>
              <a:t>Praktická</a:t>
            </a:r>
            <a:r>
              <a:rPr lang="cs-CZ" sz="1600" b="1" baseline="0" dirty="0"/>
              <a:t> sestra - uplatnění absolventů</a:t>
            </a:r>
          </a:p>
          <a:p>
            <a:pPr>
              <a:defRPr sz="1600" b="1"/>
            </a:pPr>
            <a:r>
              <a:rPr lang="cs-CZ" sz="1600" b="1" baseline="0" dirty="0"/>
              <a:t>Studium zdravotnických oborů x nástup do zaměstnání (zdravotnické obory) </a:t>
            </a:r>
            <a:endParaRPr lang="cs-CZ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8635683304697854E-2"/>
          <c:y val="2.0464995067105973E-2"/>
          <c:w val="0.93509173422287728"/>
          <c:h val="0.62166229221347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PS!$B$1</c:f>
              <c:strCache>
                <c:ptCount val="1"/>
                <c:pt idx="0">
                  <c:v>Počet absolventů oboru PS v roce 2023 (včetně zářijového termínu):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PS!$A$2:$A$15</c:f>
              <c:strCache>
                <c:ptCount val="14"/>
                <c:pt idx="0">
                  <c:v>Jihočeský</c:v>
                </c:pt>
                <c:pt idx="1">
                  <c:v>Jihomoravský</c:v>
                </c:pt>
                <c:pt idx="2">
                  <c:v>Karlovarský</c:v>
                </c:pt>
                <c:pt idx="3">
                  <c:v>Královéhradecký</c:v>
                </c:pt>
                <c:pt idx="4">
                  <c:v>Liberecký</c:v>
                </c:pt>
                <c:pt idx="5">
                  <c:v>Moravskoslezský</c:v>
                </c:pt>
                <c:pt idx="6">
                  <c:v>Olomoucký</c:v>
                </c:pt>
                <c:pt idx="7">
                  <c:v>Pardubický</c:v>
                </c:pt>
                <c:pt idx="8">
                  <c:v>Plzeňský</c:v>
                </c:pt>
                <c:pt idx="9">
                  <c:v>Praha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Vysočina</c:v>
                </c:pt>
                <c:pt idx="13">
                  <c:v>Zlínský</c:v>
                </c:pt>
              </c:strCache>
            </c:strRef>
          </c:cat>
          <c:val>
            <c:numRef>
              <c:f>PS!$B$2:$B$15</c:f>
              <c:numCache>
                <c:formatCode>General</c:formatCode>
                <c:ptCount val="14"/>
                <c:pt idx="0">
                  <c:v>215</c:v>
                </c:pt>
                <c:pt idx="1">
                  <c:v>212</c:v>
                </c:pt>
                <c:pt idx="2">
                  <c:v>60</c:v>
                </c:pt>
                <c:pt idx="3">
                  <c:v>108</c:v>
                </c:pt>
                <c:pt idx="4">
                  <c:v>82</c:v>
                </c:pt>
                <c:pt idx="5">
                  <c:v>228</c:v>
                </c:pt>
                <c:pt idx="6">
                  <c:v>260</c:v>
                </c:pt>
                <c:pt idx="7">
                  <c:v>197</c:v>
                </c:pt>
                <c:pt idx="8">
                  <c:v>109</c:v>
                </c:pt>
                <c:pt idx="9">
                  <c:v>68</c:v>
                </c:pt>
                <c:pt idx="10">
                  <c:v>213</c:v>
                </c:pt>
                <c:pt idx="11">
                  <c:v>44</c:v>
                </c:pt>
                <c:pt idx="12">
                  <c:v>129</c:v>
                </c:pt>
                <c:pt idx="13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E-4E37-8FB0-58571B984036}"/>
            </c:ext>
          </c:extLst>
        </c:ser>
        <c:ser>
          <c:idx val="1"/>
          <c:order val="1"/>
          <c:tx>
            <c:strRef>
              <c:f>PS!$C$1</c:f>
              <c:strCache>
                <c:ptCount val="1"/>
                <c:pt idx="0">
                  <c:v>Uplatnění absolventů oboru PS: nástup do zaměstnání (v %):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PS!$A$2:$A$15</c:f>
              <c:strCache>
                <c:ptCount val="14"/>
                <c:pt idx="0">
                  <c:v>Jihočeský</c:v>
                </c:pt>
                <c:pt idx="1">
                  <c:v>Jihomoravský</c:v>
                </c:pt>
                <c:pt idx="2">
                  <c:v>Karlovarský</c:v>
                </c:pt>
                <c:pt idx="3">
                  <c:v>Královéhradecký</c:v>
                </c:pt>
                <c:pt idx="4">
                  <c:v>Liberecký</c:v>
                </c:pt>
                <c:pt idx="5">
                  <c:v>Moravskoslezský</c:v>
                </c:pt>
                <c:pt idx="6">
                  <c:v>Olomoucký</c:v>
                </c:pt>
                <c:pt idx="7">
                  <c:v>Pardubický</c:v>
                </c:pt>
                <c:pt idx="8">
                  <c:v>Plzeňský</c:v>
                </c:pt>
                <c:pt idx="9">
                  <c:v>Praha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Vysočina</c:v>
                </c:pt>
                <c:pt idx="13">
                  <c:v>Zlínský</c:v>
                </c:pt>
              </c:strCache>
            </c:strRef>
          </c:cat>
          <c:val>
            <c:numRef>
              <c:f>PS!$C$2:$C$15</c:f>
              <c:numCache>
                <c:formatCode>General</c:formatCode>
                <c:ptCount val="14"/>
                <c:pt idx="0">
                  <c:v>18</c:v>
                </c:pt>
                <c:pt idx="1">
                  <c:v>19</c:v>
                </c:pt>
                <c:pt idx="2">
                  <c:v>35</c:v>
                </c:pt>
                <c:pt idx="3">
                  <c:v>15</c:v>
                </c:pt>
                <c:pt idx="4">
                  <c:v>19</c:v>
                </c:pt>
                <c:pt idx="5">
                  <c:v>39</c:v>
                </c:pt>
                <c:pt idx="6">
                  <c:v>40</c:v>
                </c:pt>
                <c:pt idx="7">
                  <c:v>23</c:v>
                </c:pt>
                <c:pt idx="8">
                  <c:v>21</c:v>
                </c:pt>
                <c:pt idx="9">
                  <c:v>50</c:v>
                </c:pt>
                <c:pt idx="10">
                  <c:v>35</c:v>
                </c:pt>
                <c:pt idx="11">
                  <c:v>35</c:v>
                </c:pt>
                <c:pt idx="12">
                  <c:v>10</c:v>
                </c:pt>
                <c:pt idx="1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E-4E37-8FB0-58571B984036}"/>
            </c:ext>
          </c:extLst>
        </c:ser>
        <c:ser>
          <c:idx val="2"/>
          <c:order val="2"/>
          <c:tx>
            <c:strRef>
              <c:f>PS!$D$1</c:f>
              <c:strCache>
                <c:ptCount val="1"/>
                <c:pt idx="0">
                  <c:v>Uplatnění absolventů oboru PS: studium zdravotnických oborů (v 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PS!$A$2:$A$15</c:f>
              <c:strCache>
                <c:ptCount val="14"/>
                <c:pt idx="0">
                  <c:v>Jihočeský</c:v>
                </c:pt>
                <c:pt idx="1">
                  <c:v>Jihomoravský</c:v>
                </c:pt>
                <c:pt idx="2">
                  <c:v>Karlovarský</c:v>
                </c:pt>
                <c:pt idx="3">
                  <c:v>Královéhradecký</c:v>
                </c:pt>
                <c:pt idx="4">
                  <c:v>Liberecký</c:v>
                </c:pt>
                <c:pt idx="5">
                  <c:v>Moravskoslezský</c:v>
                </c:pt>
                <c:pt idx="6">
                  <c:v>Olomoucký</c:v>
                </c:pt>
                <c:pt idx="7">
                  <c:v>Pardubický</c:v>
                </c:pt>
                <c:pt idx="8">
                  <c:v>Plzeňský</c:v>
                </c:pt>
                <c:pt idx="9">
                  <c:v>Praha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Vysočina</c:v>
                </c:pt>
                <c:pt idx="13">
                  <c:v>Zlínský</c:v>
                </c:pt>
              </c:strCache>
            </c:strRef>
          </c:cat>
          <c:val>
            <c:numRef>
              <c:f>PS!$D$2:$D$15</c:f>
              <c:numCache>
                <c:formatCode>General</c:formatCode>
                <c:ptCount val="14"/>
                <c:pt idx="0">
                  <c:v>75</c:v>
                </c:pt>
                <c:pt idx="1">
                  <c:v>66</c:v>
                </c:pt>
                <c:pt idx="2">
                  <c:v>32</c:v>
                </c:pt>
                <c:pt idx="3">
                  <c:v>78</c:v>
                </c:pt>
                <c:pt idx="4">
                  <c:v>60</c:v>
                </c:pt>
                <c:pt idx="5">
                  <c:v>78</c:v>
                </c:pt>
                <c:pt idx="6">
                  <c:v>77</c:v>
                </c:pt>
                <c:pt idx="7">
                  <c:v>70</c:v>
                </c:pt>
                <c:pt idx="8">
                  <c:v>70</c:v>
                </c:pt>
                <c:pt idx="9">
                  <c:v>40</c:v>
                </c:pt>
                <c:pt idx="10">
                  <c:v>51</c:v>
                </c:pt>
                <c:pt idx="11">
                  <c:v>40</c:v>
                </c:pt>
                <c:pt idx="12">
                  <c:v>82</c:v>
                </c:pt>
                <c:pt idx="1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4E-4E37-8FB0-58571B984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001328"/>
        <c:axId val="335003624"/>
      </c:barChart>
      <c:catAx>
        <c:axId val="33500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5003624"/>
        <c:crosses val="autoZero"/>
        <c:auto val="1"/>
        <c:lblAlgn val="ctr"/>
        <c:lblOffset val="100"/>
        <c:noMultiLvlLbl val="0"/>
      </c:catAx>
      <c:valAx>
        <c:axId val="33500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500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67274387526E-2"/>
          <c:y val="0.88397599251759806"/>
          <c:w val="0.89999997194947501"/>
          <c:h val="0.10032233756241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A08E1-48C3-4F80-9510-C31B8AFD43E8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338F3-2A3C-4BC9-B272-1DD09037D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6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17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71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93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19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19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23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9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80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4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5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027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0391B08-89AE-416B-85F3-96C5D5ADD64E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CD2AE16-36EA-46B8-8E9D-3F0E29761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40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90002"/>
          </a:xfrm>
        </p:spPr>
        <p:txBody>
          <a:bodyPr>
            <a:normAutofit/>
          </a:bodyPr>
          <a:lstStyle/>
          <a:p>
            <a:br>
              <a:rPr lang="cs-CZ" b="1" dirty="0">
                <a:latin typeface="+mn-lt"/>
              </a:rPr>
            </a:br>
            <a:br>
              <a:rPr lang="cs-CZ" b="1" dirty="0">
                <a:latin typeface="+mn-lt"/>
              </a:rPr>
            </a:br>
            <a:br>
              <a:rPr lang="cs-CZ" b="1" dirty="0">
                <a:latin typeface="+mn-lt"/>
              </a:rPr>
            </a:br>
            <a:r>
              <a:rPr lang="cs-CZ" sz="4000" b="1" dirty="0">
                <a:latin typeface="+mn-lt"/>
              </a:rPr>
              <a:t>shromáždění delegátů</a:t>
            </a:r>
            <a:br>
              <a:rPr lang="cs-CZ" sz="4800" b="1" dirty="0">
                <a:latin typeface="+mn-lt"/>
              </a:rPr>
            </a:br>
            <a:br>
              <a:rPr lang="cs-CZ" sz="4800" b="1" dirty="0">
                <a:latin typeface="+mn-lt"/>
              </a:rPr>
            </a:br>
            <a:r>
              <a:rPr lang="cs-CZ" b="1" dirty="0"/>
              <a:t>asociace středních zdravotnických škol slovenské republiky</a:t>
            </a:r>
            <a:endParaRPr lang="cs-CZ" sz="48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921321"/>
            <a:ext cx="10515600" cy="146881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/>
              <a:t>	</a:t>
            </a:r>
            <a:r>
              <a:rPr lang="cs-CZ" b="1" dirty="0"/>
              <a:t>							</a:t>
            </a:r>
            <a:endParaRPr lang="cs-CZ" sz="22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18. 04. 2024							Karel Štix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	</a:t>
            </a:r>
            <a:r>
              <a:rPr lang="cs-CZ" sz="2000" dirty="0"/>
              <a:t>							</a:t>
            </a:r>
            <a:r>
              <a:rPr lang="cs-CZ" sz="2000" b="1" dirty="0"/>
              <a:t>Předseda Asociace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Banská Bystrica							zdravotnických škol ČR 											</a:t>
            </a:r>
            <a:r>
              <a:rPr lang="cs-CZ" dirty="0"/>
              <a:t>	</a:t>
            </a:r>
          </a:p>
        </p:txBody>
      </p:sp>
      <p:pic>
        <p:nvPicPr>
          <p:cNvPr id="6" name="Obrázek 5" descr="C:\Users\stix\Pictures\asociace_reditelu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27" y="534049"/>
            <a:ext cx="3288145" cy="1194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45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EF1B0-FFC9-585F-2C98-A2B6C750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346841"/>
            <a:ext cx="11277599" cy="1313793"/>
          </a:xfrm>
        </p:spPr>
        <p:txBody>
          <a:bodyPr/>
          <a:lstStyle/>
          <a:p>
            <a:r>
              <a:rPr lang="cs-CZ" b="1" dirty="0"/>
              <a:t>              co se podařilo a na čem se pracuje…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F6CD1-CBA7-3AF8-D46D-053A9157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297" y="2396359"/>
            <a:ext cx="10373710" cy="4041227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úprava školního vzdělávacího program pro obor vzdělávání Praktická sestra</a:t>
            </a:r>
          </a:p>
          <a:p>
            <a:r>
              <a:rPr lang="cs-CZ" sz="2400" dirty="0"/>
              <a:t>úprava akreditovaného vzdělávacího programu pro obor vzdělání Diplomovaná všeobecná sestra (zapojeno cca 30 SZŠ)</a:t>
            </a:r>
          </a:p>
          <a:p>
            <a:r>
              <a:rPr lang="cs-CZ" sz="2400" dirty="0"/>
              <a:t>Sjednocení názvů předmětů a stanovení počtu hodin dle RVP</a:t>
            </a:r>
          </a:p>
          <a:p>
            <a:r>
              <a:rPr lang="cs-CZ" sz="2400" dirty="0"/>
              <a:t>VOŠ – zkrácení o jeden rok formou uznání předchozího vzdělání</a:t>
            </a:r>
          </a:p>
          <a:p>
            <a:r>
              <a:rPr lang="cs-CZ" sz="2000" dirty="0"/>
              <a:t>Jednotná závěrečná zkouška:</a:t>
            </a:r>
          </a:p>
          <a:p>
            <a:pPr lvl="1"/>
            <a:r>
              <a:rPr lang="cs-CZ" sz="2000" dirty="0"/>
              <a:t>první absolventi ve školním roce 2024/2025</a:t>
            </a:r>
          </a:p>
          <a:p>
            <a:r>
              <a:rPr lang="cs-CZ" sz="2000" dirty="0"/>
              <a:t>v současné době:</a:t>
            </a:r>
          </a:p>
          <a:p>
            <a:pPr lvl="1"/>
            <a:r>
              <a:rPr lang="cs-CZ" sz="2000" dirty="0"/>
              <a:t>příprava organizace Jednotné závěrečné zkoušky (JZZ)</a:t>
            </a:r>
          </a:p>
          <a:p>
            <a:pPr lvl="1"/>
            <a:r>
              <a:rPr lang="cs-CZ" sz="2000" dirty="0"/>
              <a:t>organizace přihlašování žáků k JZZ na školách v pokusném ověřování</a:t>
            </a:r>
          </a:p>
          <a:p>
            <a:endParaRPr lang="cs-CZ" dirty="0"/>
          </a:p>
        </p:txBody>
      </p:sp>
      <p:pic>
        <p:nvPicPr>
          <p:cNvPr id="4" name="Obrázek 3" descr="C:\Users\stix\Pictures\asociace_reditelu-LOGO.jpg">
            <a:extLst>
              <a:ext uri="{FF2B5EF4-FFF2-40B4-BE49-F238E27FC236}">
                <a16:creationId xmlns:a16="http://schemas.microsoft.com/office/drawing/2014/main" id="{D24416A9-8B02-915A-A60A-195B4AE93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" y="734594"/>
            <a:ext cx="1813857" cy="6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71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48BF9-5C48-4FED-AF3E-A85CB80F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54" y="360219"/>
            <a:ext cx="10741891" cy="785464"/>
          </a:xfrm>
        </p:spPr>
        <p:txBody>
          <a:bodyPr/>
          <a:lstStyle/>
          <a:p>
            <a:r>
              <a:rPr lang="cs-CZ" b="1" dirty="0"/>
              <a:t>                UPLATNĚNÍ ABSOLVENTŮ PS - 2023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EDA1A56-1E3E-4713-B3C6-1D2BF5191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050012"/>
              </p:ext>
            </p:extLst>
          </p:nvPr>
        </p:nvGraphicFramePr>
        <p:xfrm>
          <a:off x="822035" y="1681018"/>
          <a:ext cx="10547929" cy="4798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9638">
                  <a:extLst>
                    <a:ext uri="{9D8B030D-6E8A-4147-A177-3AD203B41FA5}">
                      <a16:colId xmlns:a16="http://schemas.microsoft.com/office/drawing/2014/main" val="2802811216"/>
                    </a:ext>
                  </a:extLst>
                </a:gridCol>
                <a:gridCol w="2974109">
                  <a:extLst>
                    <a:ext uri="{9D8B030D-6E8A-4147-A177-3AD203B41FA5}">
                      <a16:colId xmlns:a16="http://schemas.microsoft.com/office/drawing/2014/main" val="2998148270"/>
                    </a:ext>
                  </a:extLst>
                </a:gridCol>
                <a:gridCol w="2669309">
                  <a:extLst>
                    <a:ext uri="{9D8B030D-6E8A-4147-A177-3AD203B41FA5}">
                      <a16:colId xmlns:a16="http://schemas.microsoft.com/office/drawing/2014/main" val="2823691487"/>
                    </a:ext>
                  </a:extLst>
                </a:gridCol>
                <a:gridCol w="2964873">
                  <a:extLst>
                    <a:ext uri="{9D8B030D-6E8A-4147-A177-3AD203B41FA5}">
                      <a16:colId xmlns:a16="http://schemas.microsoft.com/office/drawing/2014/main" val="426845156"/>
                    </a:ext>
                  </a:extLst>
                </a:gridCol>
              </a:tblGrid>
              <a:tr h="8247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KRAJ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Počet absolventů </a:t>
                      </a:r>
                      <a:r>
                        <a:rPr lang="cs-CZ" sz="1400" b="1" u="none" strike="noStrike" dirty="0">
                          <a:effectLst/>
                        </a:rPr>
                        <a:t>oboru PS v roce 2023 (včetně zářijového termínu):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Uplatnění absolventů </a:t>
                      </a:r>
                      <a:r>
                        <a:rPr lang="cs-CZ" sz="1400" b="1" u="none" strike="noStrike" dirty="0">
                          <a:effectLst/>
                        </a:rPr>
                        <a:t>oboru PS: nástup do </a:t>
                      </a:r>
                      <a:r>
                        <a:rPr lang="cs-CZ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zaměstnání</a:t>
                      </a:r>
                      <a:r>
                        <a:rPr lang="cs-CZ" sz="1400" b="1" u="none" strike="noStrike" dirty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(v %):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Uplatnění absolventů oboru PS: </a:t>
                      </a:r>
                      <a:r>
                        <a:rPr lang="cs-CZ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studium</a:t>
                      </a:r>
                      <a:r>
                        <a:rPr lang="cs-CZ" sz="1400" b="1" u="none" strike="noStrike" dirty="0">
                          <a:effectLst/>
                        </a:rPr>
                        <a:t> zdravotnických oborů </a:t>
                      </a:r>
                    </a:p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(v %)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3424888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Jihočeský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215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75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9198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Jihomoravský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212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66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045917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Karlovarský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60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35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32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3665368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Královéhradecký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78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5653315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Liberecký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82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60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826345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Moravskoslezský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228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39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78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51300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Olomoucký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260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77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709639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Pardubický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197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70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183004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Plzeňský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109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70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365145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Praha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68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40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508080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Středočeský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213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35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51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0533168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Ústecký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44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35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40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487779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Vysočina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129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82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1602387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Zlínský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182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60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375612"/>
                  </a:ext>
                </a:extLst>
              </a:tr>
            </a:tbl>
          </a:graphicData>
        </a:graphic>
      </p:graphicFrame>
      <p:pic>
        <p:nvPicPr>
          <p:cNvPr id="3" name="Obrázek 2" descr="C:\Users\stix\Pictures\asociace_reditelu-LOGO.jpg">
            <a:extLst>
              <a:ext uri="{FF2B5EF4-FFF2-40B4-BE49-F238E27FC236}">
                <a16:creationId xmlns:a16="http://schemas.microsoft.com/office/drawing/2014/main" id="{0A3251A0-9A98-C8D3-BEA5-A2622C294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31" y="410235"/>
            <a:ext cx="1813857" cy="6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82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44CA3-180B-41CE-9442-F4682E7C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55" y="314037"/>
            <a:ext cx="10695709" cy="914400"/>
          </a:xfrm>
        </p:spPr>
        <p:txBody>
          <a:bodyPr/>
          <a:lstStyle/>
          <a:p>
            <a:r>
              <a:rPr lang="cs-CZ" b="1" dirty="0"/>
              <a:t>                UPLATNĚNÍ ABSOLVENTŮ PS - 2023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4A25DC3-43C7-4E86-890B-82C4CF9D9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32524"/>
              </p:ext>
            </p:extLst>
          </p:nvPr>
        </p:nvGraphicFramePr>
        <p:xfrm>
          <a:off x="674688" y="1450110"/>
          <a:ext cx="10694987" cy="509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ázek 2" descr="C:\Users\stix\Pictures\asociace_reditelu-LOGO.jpg">
            <a:extLst>
              <a:ext uri="{FF2B5EF4-FFF2-40B4-BE49-F238E27FC236}">
                <a16:creationId xmlns:a16="http://schemas.microsoft.com/office/drawing/2014/main" id="{DDB18CE2-4202-D51C-4267-22341A10B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6" y="428521"/>
            <a:ext cx="1813857" cy="6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332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3902D-361B-4CE5-9651-8A7FA402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8" y="434110"/>
            <a:ext cx="10557164" cy="923636"/>
          </a:xfrm>
        </p:spPr>
        <p:txBody>
          <a:bodyPr/>
          <a:lstStyle/>
          <a:p>
            <a:r>
              <a:rPr lang="cs-CZ" b="1" dirty="0"/>
              <a:t>              Uplatnění absolventů DVS / D - 2023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7E39E64-7366-48C8-B16D-3875A4072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248219"/>
              </p:ext>
            </p:extLst>
          </p:nvPr>
        </p:nvGraphicFramePr>
        <p:xfrm>
          <a:off x="766618" y="1773382"/>
          <a:ext cx="10557165" cy="4650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9055">
                  <a:extLst>
                    <a:ext uri="{9D8B030D-6E8A-4147-A177-3AD203B41FA5}">
                      <a16:colId xmlns:a16="http://schemas.microsoft.com/office/drawing/2014/main" val="3944541922"/>
                    </a:ext>
                  </a:extLst>
                </a:gridCol>
                <a:gridCol w="3519055">
                  <a:extLst>
                    <a:ext uri="{9D8B030D-6E8A-4147-A177-3AD203B41FA5}">
                      <a16:colId xmlns:a16="http://schemas.microsoft.com/office/drawing/2014/main" val="1747863136"/>
                    </a:ext>
                  </a:extLst>
                </a:gridCol>
                <a:gridCol w="3519055">
                  <a:extLst>
                    <a:ext uri="{9D8B030D-6E8A-4147-A177-3AD203B41FA5}">
                      <a16:colId xmlns:a16="http://schemas.microsoft.com/office/drawing/2014/main" val="1009924395"/>
                    </a:ext>
                  </a:extLst>
                </a:gridCol>
              </a:tblGrid>
              <a:tr h="11626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Kraj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</a:rPr>
                        <a:t>Počet absolventů oboru DVS v roce 2023: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</a:rPr>
                        <a:t>Uplatnění absolventů oboru DVS: nástup do zaměstnání (v %):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6282544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Jihomoravský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62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96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1488387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Karlovarský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10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315448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Královéhradecký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580450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Moravskoslezský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18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199531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Olomoucký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15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629359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Pardubický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11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0492291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Plzeňský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23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82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2939313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Praha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78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98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1927028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Středočeský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29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635056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Ústecký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10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91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788107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Vysočina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11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281239"/>
                  </a:ext>
                </a:extLst>
              </a:tr>
              <a:tr h="29065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Zlínský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36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96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1684221"/>
                  </a:ext>
                </a:extLst>
              </a:tr>
            </a:tbl>
          </a:graphicData>
        </a:graphic>
      </p:graphicFrame>
      <p:pic>
        <p:nvPicPr>
          <p:cNvPr id="3" name="Obrázek 2" descr="C:\Users\stix\Pictures\asociace_reditelu-LOGO.jpg">
            <a:extLst>
              <a:ext uri="{FF2B5EF4-FFF2-40B4-BE49-F238E27FC236}">
                <a16:creationId xmlns:a16="http://schemas.microsoft.com/office/drawing/2014/main" id="{7F2F2ED0-1982-754D-A8CF-C98AD2D5D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" y="553212"/>
            <a:ext cx="1813857" cy="6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49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9D6F4E-3A0E-4B96-837A-626084CE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378692"/>
            <a:ext cx="10804635" cy="1209964"/>
          </a:xfrm>
        </p:spPr>
        <p:txBody>
          <a:bodyPr/>
          <a:lstStyle/>
          <a:p>
            <a:r>
              <a:rPr lang="cs-CZ" b="1" dirty="0"/>
              <a:t>           Uplatnění absolventů DVS / Kombi - 2023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6C57037-A436-446D-9FD6-700480C0A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452371"/>
              </p:ext>
            </p:extLst>
          </p:nvPr>
        </p:nvGraphicFramePr>
        <p:xfrm>
          <a:off x="822035" y="1948872"/>
          <a:ext cx="10418619" cy="4530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2873">
                  <a:extLst>
                    <a:ext uri="{9D8B030D-6E8A-4147-A177-3AD203B41FA5}">
                      <a16:colId xmlns:a16="http://schemas.microsoft.com/office/drawing/2014/main" val="3128225745"/>
                    </a:ext>
                  </a:extLst>
                </a:gridCol>
                <a:gridCol w="3472873">
                  <a:extLst>
                    <a:ext uri="{9D8B030D-6E8A-4147-A177-3AD203B41FA5}">
                      <a16:colId xmlns:a16="http://schemas.microsoft.com/office/drawing/2014/main" val="1416477215"/>
                    </a:ext>
                  </a:extLst>
                </a:gridCol>
                <a:gridCol w="3472873">
                  <a:extLst>
                    <a:ext uri="{9D8B030D-6E8A-4147-A177-3AD203B41FA5}">
                      <a16:colId xmlns:a16="http://schemas.microsoft.com/office/drawing/2014/main" val="2213045708"/>
                    </a:ext>
                  </a:extLst>
                </a:gridCol>
              </a:tblGrid>
              <a:tr h="15101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Kraj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Počet absolventů oboru DVS-kombi v roce 2023:</a:t>
                      </a:r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Uplatnění absolventů oboru DVS kombi: nástup do zaměstnání (v %):</a:t>
                      </a:r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6254599"/>
                  </a:ext>
                </a:extLst>
              </a:tr>
              <a:tr h="377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Jihočeský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8302644"/>
                  </a:ext>
                </a:extLst>
              </a:tr>
              <a:tr h="377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Královéhradecký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19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9224759"/>
                  </a:ext>
                </a:extLst>
              </a:tr>
              <a:tr h="377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Plzeňský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19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78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1553621"/>
                  </a:ext>
                </a:extLst>
              </a:tr>
              <a:tr h="377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Praha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31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4679728"/>
                  </a:ext>
                </a:extLst>
              </a:tr>
              <a:tr h="377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Ústecký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15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8305641"/>
                  </a:ext>
                </a:extLst>
              </a:tr>
              <a:tr h="377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Ústecký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15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100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18087"/>
                  </a:ext>
                </a:extLst>
              </a:tr>
              <a:tr h="377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Vysočina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29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98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20110"/>
                  </a:ext>
                </a:extLst>
              </a:tr>
              <a:tr h="3775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Zlínský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0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0472735"/>
                  </a:ext>
                </a:extLst>
              </a:tr>
            </a:tbl>
          </a:graphicData>
        </a:graphic>
      </p:graphicFrame>
      <p:pic>
        <p:nvPicPr>
          <p:cNvPr id="3" name="Obrázek 2" descr="C:\Users\stix\Pictures\asociace_reditelu-LOGO.jpg">
            <a:extLst>
              <a:ext uri="{FF2B5EF4-FFF2-40B4-BE49-F238E27FC236}">
                <a16:creationId xmlns:a16="http://schemas.microsoft.com/office/drawing/2014/main" id="{F360617A-8F77-9713-84A0-A72AC549A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1" y="504324"/>
            <a:ext cx="1813857" cy="6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66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A5FC5-21D4-180E-D25E-C1BD61E0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2" y="964691"/>
            <a:ext cx="5812220" cy="46793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Ink Free" panose="03080402000500000000" pitchFamily="66" charset="0"/>
              </a:rPr>
              <a:t>Děkuji za pozornost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BC1F30F-7A51-3B7A-E588-22326C13A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04583"/>
            <a:ext cx="5065454" cy="6501690"/>
          </a:xfrm>
        </p:spPr>
      </p:pic>
    </p:spTree>
    <p:extLst>
      <p:ext uri="{BB962C8B-B14F-4D97-AF65-F5344CB8AC3E}">
        <p14:creationId xmlns:p14="http://schemas.microsoft.com/office/powerpoint/2010/main" val="375175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5CAA2-9DE2-4108-B328-B3B5195D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963"/>
            <a:ext cx="10515600" cy="1625601"/>
          </a:xfrm>
        </p:spPr>
        <p:txBody>
          <a:bodyPr>
            <a:normAutofit/>
          </a:bodyPr>
          <a:lstStyle/>
          <a:p>
            <a:pPr algn="ctr"/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Kdo jsme a v čem jsme si podobní?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25704F-EA14-48FC-AB1B-A3BE91D90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109"/>
            <a:ext cx="10515600" cy="4775199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Sdružuje </a:t>
            </a:r>
            <a:r>
              <a:rPr lang="cs-CZ" b="1" dirty="0"/>
              <a:t>79 členských škol</a:t>
            </a:r>
            <a:r>
              <a:rPr lang="cs-CZ" dirty="0"/>
              <a:t>, jejichž zřizovatelem jsou kraje a </a:t>
            </a:r>
            <a:r>
              <a:rPr lang="cs-CZ" b="1" dirty="0"/>
              <a:t>17 škol</a:t>
            </a:r>
            <a:r>
              <a:rPr lang="cs-CZ" dirty="0"/>
              <a:t>, které jsou zřízené církvemi nebo soukromými subjekty.</a:t>
            </a:r>
          </a:p>
          <a:p>
            <a:r>
              <a:rPr lang="cs-CZ" dirty="0"/>
              <a:t>Součástí některých středních zdravotnických škol jsou vyšší odborné školy zdravotnické, kterých je aktuálně           v České republice 42. </a:t>
            </a:r>
          </a:p>
          <a:p>
            <a:r>
              <a:rPr lang="cs-CZ" dirty="0"/>
              <a:t>Počet členských VOŠ zdravotnických je 35.</a:t>
            </a:r>
          </a:p>
          <a:p>
            <a:r>
              <a:rPr lang="cs-CZ" dirty="0"/>
              <a:t>Výkonným orgánem asociace je tzv. </a:t>
            </a:r>
            <a:r>
              <a:rPr lang="cs-CZ" b="1" dirty="0"/>
              <a:t>asociační rada</a:t>
            </a:r>
            <a:r>
              <a:rPr lang="cs-CZ" dirty="0"/>
              <a:t>, kterou tvoří 14 členů – zástupců všech krajů ČR.</a:t>
            </a:r>
          </a:p>
          <a:p>
            <a:r>
              <a:rPr lang="cs-CZ" dirty="0"/>
              <a:t>AZŠČR úzce spolupracuje s MŠMT a MZ ČR.</a:t>
            </a:r>
          </a:p>
          <a:p>
            <a:r>
              <a:rPr lang="cs-CZ" dirty="0"/>
              <a:t>Od r. 2010 je partnerskou organizací Asociace středních zdravotnických škol Slovenské republiky se sídlem v Lučenci.</a:t>
            </a:r>
          </a:p>
          <a:p>
            <a:r>
              <a:rPr lang="cs-CZ" dirty="0"/>
              <a:t>Od r. 2016 je partnerskou organizací Asociace školních jídelen ČR. </a:t>
            </a:r>
          </a:p>
          <a:p>
            <a:r>
              <a:rPr lang="cs-CZ" dirty="0"/>
              <a:t>Asociace aktuálně spolupracuje s Asociací dentálních hygienistek a Českou stomatologickou komorou. </a:t>
            </a:r>
          </a:p>
        </p:txBody>
      </p:sp>
      <p:pic>
        <p:nvPicPr>
          <p:cNvPr id="4" name="Obrázek 3" descr="C:\Users\stix\Pictures\asociace_reditelu-LOGO.jpg">
            <a:extLst>
              <a:ext uri="{FF2B5EF4-FFF2-40B4-BE49-F238E27FC236}">
                <a16:creationId xmlns:a16="http://schemas.microsoft.com/office/drawing/2014/main" id="{2E222067-A4A5-4A37-BB23-5CBC1ACF2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34" y="362128"/>
            <a:ext cx="1414408" cy="534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17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99302-3556-7A21-D861-B17A6125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566" y="567560"/>
            <a:ext cx="9942786" cy="1219200"/>
          </a:xfrm>
        </p:spPr>
        <p:txBody>
          <a:bodyPr/>
          <a:lstStyle/>
          <a:p>
            <a:r>
              <a:rPr lang="cs-CZ" b="1" dirty="0"/>
              <a:t>Jak se nám aktuálně spolupracuje …</a:t>
            </a:r>
          </a:p>
        </p:txBody>
      </p:sp>
      <p:pic>
        <p:nvPicPr>
          <p:cNvPr id="1026" name="Picture 2" descr="Ministr školství Bek se setká se šéfem odborů kvůli stávce ...">
            <a:extLst>
              <a:ext uri="{FF2B5EF4-FFF2-40B4-BE49-F238E27FC236}">
                <a16:creationId xmlns:a16="http://schemas.microsoft.com/office/drawing/2014/main" id="{5718FC6B-6291-ED6E-1B6B-022E90B175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889079"/>
            <a:ext cx="3325019" cy="312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r zdravotnictví Vlastimil Válek">
            <a:extLst>
              <a:ext uri="{FF2B5EF4-FFF2-40B4-BE49-F238E27FC236}">
                <a16:creationId xmlns:a16="http://schemas.microsoft.com/office/drawing/2014/main" id="{4FCF48C0-7E76-6C07-0346-493F7056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74" y="3157553"/>
            <a:ext cx="4336503" cy="28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dagog: Je to ocenění manželky, že mi toleruje 12 hodin ve škole - iDNES.cz">
            <a:extLst>
              <a:ext uri="{FF2B5EF4-FFF2-40B4-BE49-F238E27FC236}">
                <a16:creationId xmlns:a16="http://schemas.microsoft.com/office/drawing/2014/main" id="{D6C999F4-AB56-B1E1-29F9-585B58C8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88" y="2031244"/>
            <a:ext cx="3581410" cy="22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ělat mrtvého brouka | FotoAparát.cz">
            <a:extLst>
              <a:ext uri="{FF2B5EF4-FFF2-40B4-BE49-F238E27FC236}">
                <a16:creationId xmlns:a16="http://schemas.microsoft.com/office/drawing/2014/main" id="{319A5988-43D5-6EB6-207D-C9BAA547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4" y="4478776"/>
            <a:ext cx="2306035" cy="21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2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8BF76-2FDB-41E0-D625-A65230AE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21" y="294290"/>
            <a:ext cx="10121462" cy="1513489"/>
          </a:xfrm>
        </p:spPr>
        <p:txBody>
          <a:bodyPr/>
          <a:lstStyle/>
          <a:p>
            <a:r>
              <a:rPr lang="cs-CZ" b="1" dirty="0"/>
              <a:t>               Co v Čechách aktuálně řešíme?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204C7-5964-06DA-32C1-BC4F2B41F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21" y="2228193"/>
            <a:ext cx="10205545" cy="4141075"/>
          </a:xfrm>
        </p:spPr>
        <p:txBody>
          <a:bodyPr>
            <a:normAutofit/>
          </a:bodyPr>
          <a:lstStyle/>
          <a:p>
            <a:r>
              <a:rPr lang="cs-CZ" sz="2400" dirty="0"/>
              <a:t> nový režim přijímacích zkoušek na střední školy (priorita výběru škol)</a:t>
            </a:r>
          </a:p>
          <a:p>
            <a:r>
              <a:rPr lang="cs-CZ" sz="2400" dirty="0"/>
              <a:t>rozpočty škol – snížení tzv. </a:t>
            </a:r>
            <a:r>
              <a:rPr lang="cs-CZ" sz="2400" dirty="0" err="1"/>
              <a:t>PHmax</a:t>
            </a:r>
            <a:r>
              <a:rPr lang="cs-CZ" sz="2400" dirty="0"/>
              <a:t>  (problém dělených hodin) -</a:t>
            </a:r>
          </a:p>
          <a:p>
            <a:r>
              <a:rPr lang="cs-CZ" sz="2400" dirty="0"/>
              <a:t>snížení finančních prostředků na nepedagogické pracovníky (5 %)</a:t>
            </a:r>
          </a:p>
          <a:p>
            <a:r>
              <a:rPr lang="cs-CZ" sz="2400" dirty="0"/>
              <a:t>nedodržení slibu vlády na zachování 130 % průměrné mzdy pro učitele</a:t>
            </a:r>
          </a:p>
          <a:p>
            <a:r>
              <a:rPr lang="cs-CZ" sz="2400" dirty="0"/>
              <a:t>financování asistentů pedagoga</a:t>
            </a:r>
          </a:p>
          <a:p>
            <a:r>
              <a:rPr lang="cs-CZ" sz="2400" dirty="0"/>
              <a:t>nedostatek kvalifikovaných učitelů exaktních předmětů (M, F, CH, ICT)</a:t>
            </a:r>
          </a:p>
          <a:p>
            <a:r>
              <a:rPr lang="cs-CZ" sz="2400" dirty="0"/>
              <a:t>administrativní překážky (např. výběrová řízení na pořádání školních akcí)</a:t>
            </a:r>
          </a:p>
          <a:p>
            <a:r>
              <a:rPr lang="cs-CZ" sz="2400" dirty="0"/>
              <a:t>nárůst žáků s psychickými potížemi a nedostatek školních psychologů</a:t>
            </a:r>
          </a:p>
          <a:p>
            <a:endParaRPr lang="cs-CZ" sz="2400" dirty="0"/>
          </a:p>
        </p:txBody>
      </p:sp>
      <p:pic>
        <p:nvPicPr>
          <p:cNvPr id="4" name="Obrázek 3" descr="C:\Users\stix\Pictures\asociace_reditelu-LOGO.jpg">
            <a:extLst>
              <a:ext uri="{FF2B5EF4-FFF2-40B4-BE49-F238E27FC236}">
                <a16:creationId xmlns:a16="http://schemas.microsoft.com/office/drawing/2014/main" id="{347DCDB5-3DD9-0848-1D16-AC0C4E4F1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660529"/>
            <a:ext cx="1912206" cy="781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68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1939A-605D-5565-AE6E-7917E1C8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5" y="975201"/>
            <a:ext cx="10384220" cy="1967696"/>
          </a:xfrm>
        </p:spPr>
        <p:txBody>
          <a:bodyPr/>
          <a:lstStyle/>
          <a:p>
            <a:br>
              <a:rPr lang="cs-CZ" b="1" dirty="0"/>
            </a:br>
            <a:r>
              <a:rPr lang="cs-CZ" b="1" dirty="0"/>
              <a:t>AKTUÁLNÍ POČET VZDĚLAVATELŮ (</a:t>
            </a:r>
            <a:r>
              <a:rPr lang="cs-CZ" b="1" dirty="0" err="1"/>
              <a:t>szš</a:t>
            </a:r>
            <a:r>
              <a:rPr lang="cs-CZ" b="1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75C572-D6B4-3330-8534-E7AF80A65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52" y="3216166"/>
            <a:ext cx="8607972" cy="3037489"/>
          </a:xfrm>
        </p:spPr>
        <p:txBody>
          <a:bodyPr>
            <a:normAutofit/>
          </a:bodyPr>
          <a:lstStyle/>
          <a:p>
            <a:r>
              <a:rPr lang="cs-CZ" sz="2400" b="1" dirty="0"/>
              <a:t>PRAKTICKÁ SESTRA			57 (veřejné školy)	</a:t>
            </a:r>
          </a:p>
          <a:p>
            <a:pPr marL="1654175" lvl="8" indent="0">
              <a:buNone/>
            </a:pPr>
            <a:r>
              <a:rPr lang="cs-CZ" sz="2200" b="1" dirty="0"/>
              <a:t>                                        	  8 (církevní školy)</a:t>
            </a:r>
          </a:p>
          <a:p>
            <a:pPr marL="1654175" lvl="8" indent="0">
              <a:buNone/>
            </a:pPr>
            <a:endParaRPr lang="cs-CZ" sz="2200" b="1" dirty="0"/>
          </a:p>
          <a:p>
            <a:r>
              <a:rPr lang="cs-CZ" sz="2400" b="1" dirty="0"/>
              <a:t>OŠETŘOVATELKA			22</a:t>
            </a:r>
          </a:p>
          <a:p>
            <a:r>
              <a:rPr lang="cs-CZ" sz="2400" b="1" dirty="0"/>
              <a:t>ZDRAVOTNICKÉ LYCEUM		28</a:t>
            </a:r>
          </a:p>
          <a:p>
            <a:pPr marL="0" indent="0">
              <a:buNone/>
            </a:pPr>
            <a:r>
              <a:rPr lang="cs-CZ" sz="2400" b="1" dirty="0"/>
              <a:t>   (nezdravotnický obor)</a:t>
            </a:r>
          </a:p>
        </p:txBody>
      </p:sp>
      <p:pic>
        <p:nvPicPr>
          <p:cNvPr id="4" name="Obrázek 3" descr="C:\Users\stix\Pictures\asociace_reditelu-LOGO.jpg">
            <a:extLst>
              <a:ext uri="{FF2B5EF4-FFF2-40B4-BE49-F238E27FC236}">
                <a16:creationId xmlns:a16="http://schemas.microsoft.com/office/drawing/2014/main" id="{0425FDE4-4B4C-B0CA-2798-E3D06D1D5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46" y="1082565"/>
            <a:ext cx="2037708" cy="684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96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836" y="498764"/>
            <a:ext cx="10871200" cy="1487691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dirty="0">
                <a:latin typeface="+mn-lt"/>
              </a:rPr>
            </a:br>
            <a:br>
              <a:rPr lang="cs-CZ" sz="3600" b="1" dirty="0">
                <a:latin typeface="+mn-lt"/>
              </a:rPr>
            </a:br>
            <a:r>
              <a:rPr lang="cs-CZ" sz="3100" b="1" dirty="0">
                <a:latin typeface="+mn-lt"/>
              </a:rPr>
              <a:t>3 roky po kovidu:</a:t>
            </a:r>
            <a:br>
              <a:rPr lang="cs-CZ" sz="3100" b="1" dirty="0">
                <a:latin typeface="+mn-lt"/>
              </a:rPr>
            </a:br>
            <a:r>
              <a:rPr lang="cs-CZ" sz="3100" b="1" dirty="0">
                <a:latin typeface="+mn-lt"/>
              </a:rPr>
              <a:t>žáci jsou – absolventi jsou – </a:t>
            </a:r>
            <a:br>
              <a:rPr lang="cs-CZ" sz="3100" b="1" dirty="0">
                <a:latin typeface="+mn-lt"/>
              </a:rPr>
            </a:br>
            <a:r>
              <a:rPr lang="cs-CZ" sz="3100" b="1" dirty="0">
                <a:latin typeface="+mn-lt"/>
              </a:rPr>
              <a:t>sestry v praxi stále nejsou?!</a:t>
            </a:r>
            <a:br>
              <a:rPr lang="cs-CZ" sz="3100" b="1" dirty="0">
                <a:latin typeface="+mn-lt"/>
              </a:rPr>
            </a:br>
            <a:br>
              <a:rPr lang="cs-CZ" sz="3100" b="1" dirty="0">
                <a:latin typeface="+mn-lt"/>
              </a:rPr>
            </a:br>
            <a:endParaRPr lang="cs-CZ" sz="31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836" y="2322786"/>
            <a:ext cx="10871200" cy="4170089"/>
          </a:xfrm>
        </p:spPr>
        <p:txBody>
          <a:bodyPr>
            <a:normAutofit/>
          </a:bodyPr>
          <a:lstStyle/>
          <a:p>
            <a:pPr lvl="1"/>
            <a:endParaRPr lang="cs-CZ" dirty="0"/>
          </a:p>
          <a:p>
            <a:pPr lvl="1"/>
            <a:r>
              <a:rPr lang="cs-CZ" sz="2000" dirty="0"/>
              <a:t>Podpora a medializace ošetřovatelských oborů:</a:t>
            </a:r>
          </a:p>
          <a:p>
            <a:pPr lvl="2"/>
            <a:r>
              <a:rPr lang="cs-CZ" sz="2000" dirty="0"/>
              <a:t>Kampaň „Studuj </a:t>
            </a:r>
            <a:r>
              <a:rPr lang="cs-CZ" sz="2000" dirty="0" err="1"/>
              <a:t>zdrávku</a:t>
            </a:r>
            <a:r>
              <a:rPr lang="cs-CZ" sz="2000" dirty="0"/>
              <a:t>“ (2017) - spolupráce UZS,  odborové organizace, MZČR,  AZŠČR,  AVOŠ + média</a:t>
            </a:r>
          </a:p>
          <a:p>
            <a:pPr lvl="2"/>
            <a:r>
              <a:rPr lang="cs-CZ" sz="2000" dirty="0"/>
              <a:t>Motivační stipendia (nemocnice)</a:t>
            </a:r>
          </a:p>
          <a:p>
            <a:pPr lvl="2"/>
            <a:r>
              <a:rPr lang="cs-CZ" sz="2000" dirty="0"/>
              <a:t>Zkrácené formy vzdělávání („4+1“; pilotní ověřování projektu H+M+N)</a:t>
            </a:r>
          </a:p>
          <a:p>
            <a:pPr lvl="2"/>
            <a:r>
              <a:rPr lang="cs-CZ" sz="2000" dirty="0"/>
              <a:t>Nabídka kombinovaných forem vzdělání na VOŠZ (akreditované VP)</a:t>
            </a:r>
          </a:p>
          <a:p>
            <a:pPr lvl="2"/>
            <a:r>
              <a:rPr lang="cs-CZ" sz="2000" dirty="0"/>
              <a:t>Navyšování počtu tříd oboru vzdělání PS</a:t>
            </a:r>
          </a:p>
          <a:p>
            <a:pPr lvl="2"/>
            <a:r>
              <a:rPr lang="cs-CZ" sz="2000" dirty="0"/>
              <a:t>Vznik nových tříd v „nezdravotnických“ školách </a:t>
            </a:r>
          </a:p>
          <a:p>
            <a:pPr lvl="2"/>
            <a:r>
              <a:rPr lang="cs-CZ" sz="2000" dirty="0"/>
              <a:t>Vznik detašovaných tříd</a:t>
            </a:r>
          </a:p>
          <a:p>
            <a:pPr lvl="2"/>
            <a:endParaRPr lang="cs-CZ" sz="2000" dirty="0"/>
          </a:p>
          <a:p>
            <a:pPr lvl="1"/>
            <a:endParaRPr lang="cs-CZ" dirty="0"/>
          </a:p>
        </p:txBody>
      </p:sp>
      <p:pic>
        <p:nvPicPr>
          <p:cNvPr id="4" name="Obrázek 3" descr="C:\Users\stix\Pictures\asociace_reditelu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" y="498764"/>
            <a:ext cx="1962116" cy="741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57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D30F2-A5E4-AEDA-A1E2-E3340B2F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97" y="420413"/>
            <a:ext cx="10436772" cy="1807779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br>
              <a:rPr lang="cs-CZ" b="1" dirty="0"/>
            </a:br>
            <a:r>
              <a:rPr lang="cs-CZ" b="1" dirty="0"/>
              <a:t>Závěry jednání oborové platformy „E“ (zaměřeno na člověka)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C0009-E088-933A-8433-392FF365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297" y="2554014"/>
            <a:ext cx="10436772" cy="4099034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Projekt: Inovace oborové soustavy – snaha o zeštíhlení (redukci) počtu oborů </a:t>
            </a:r>
          </a:p>
          <a:p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na inovaci oborové soustavy skupiny 53 Zdravotnictví: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návrhu OV H-M Ošetřovatel, Praktická sestra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realizuje se pokusné ověřování 2. rokem, první žáci budou skládat závěrečnou zkoušku v oboru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Ošetřovatel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červnu 2025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budou dále pokračovat ke složení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maturitní zkoušky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</a:t>
            </a:r>
            <a:r>
              <a:rPr lang="cs-CZ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Pokusné ověřování bude ukončeno v roce 2031. Po vyhodnocení pokusného ověřování bude rozhodnuto, zda je tento návrh realizovatelný.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výsledek jednání pracovní skupiny pro lycea a obory kategorie M: 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nesouhlas se vznikem Sociálního lycea a jednoznačný konsensus pro zachování současně platného Zdravotnického lycea a Pedagogického lycea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/>
          </a:p>
        </p:txBody>
      </p:sp>
      <p:pic>
        <p:nvPicPr>
          <p:cNvPr id="5" name="Obrázek 4" descr="C:\Users\stix\Pictures\asociace_reditelu-LOGO.jpg">
            <a:extLst>
              <a:ext uri="{FF2B5EF4-FFF2-40B4-BE49-F238E27FC236}">
                <a16:creationId xmlns:a16="http://schemas.microsoft.com/office/drawing/2014/main" id="{5F5BDC9B-76FF-C217-CA61-C331E041A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69" y="565299"/>
            <a:ext cx="1813857" cy="6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65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79CB5-E839-8355-252D-C6E8F9A0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34" y="388883"/>
            <a:ext cx="10594428" cy="2448910"/>
          </a:xfrm>
        </p:spPr>
        <p:txBody>
          <a:bodyPr>
            <a:normAutofit fontScale="90000"/>
          </a:bodyPr>
          <a:lstStyle/>
          <a:p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/>
              <a:t>Pokusné ověřování stupňovitého propojení vybraných oborů vzdělávání kategorie H, M, N ve skupině oborů vzdělání 53 – Zdravotnictví ve středních a vyšších odborných školách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F57DA0-A1CE-536F-B35B-6EF952D9B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33" y="2984938"/>
            <a:ext cx="10594427" cy="3363310"/>
          </a:xfrm>
        </p:spPr>
        <p:txBody>
          <a:bodyPr/>
          <a:lstStyle/>
          <a:p>
            <a:r>
              <a:rPr lang="cs-CZ" sz="3200" dirty="0"/>
              <a:t>53-41-M/03 Praktická sestra</a:t>
            </a:r>
          </a:p>
          <a:p>
            <a:r>
              <a:rPr lang="cs-CZ" sz="3200" dirty="0"/>
              <a:t>53-41-H/01 Ošetřovatel</a:t>
            </a:r>
          </a:p>
          <a:p>
            <a:r>
              <a:rPr lang="cs-CZ" sz="3200" dirty="0"/>
              <a:t>53-41-N/11 Diplomovaná všeobecná sestra</a:t>
            </a:r>
          </a:p>
          <a:p>
            <a:endParaRPr lang="cs-CZ" dirty="0"/>
          </a:p>
          <a:p>
            <a:r>
              <a:rPr lang="cs-CZ" sz="2800" dirty="0"/>
              <a:t>Pilotní ověřování zkrácené formy ze 7 na 6 let (zkrácení vyššího odborného studia ze tří na dva roky)</a:t>
            </a:r>
          </a:p>
        </p:txBody>
      </p:sp>
      <p:pic>
        <p:nvPicPr>
          <p:cNvPr id="4" name="Obrázek 3" descr="C:\Users\stix\Pictures\asociace_reditelu-LOGO.jpg">
            <a:extLst>
              <a:ext uri="{FF2B5EF4-FFF2-40B4-BE49-F238E27FC236}">
                <a16:creationId xmlns:a16="http://schemas.microsoft.com/office/drawing/2014/main" id="{9EFAA52A-6901-CAED-FBDF-8A3FB8530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24" y="388883"/>
            <a:ext cx="1813857" cy="6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16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B77A3-1C90-1ED6-9D8B-337F2BC1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85" y="483477"/>
            <a:ext cx="10216055" cy="1156137"/>
          </a:xfrm>
        </p:spPr>
        <p:txBody>
          <a:bodyPr/>
          <a:lstStyle/>
          <a:p>
            <a:r>
              <a:rPr lang="cs-CZ" b="1" dirty="0"/>
              <a:t>Cíl modelu „H+M+N“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04466-D6C5-22D1-5899-0A26AA76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85" y="2270234"/>
            <a:ext cx="10216055" cy="3899338"/>
          </a:xfrm>
        </p:spPr>
        <p:txBody>
          <a:bodyPr/>
          <a:lstStyle/>
          <a:p>
            <a:r>
              <a:rPr lang="cs-CZ" sz="2400" dirty="0"/>
              <a:t>Umožnit žákům oboru Praktická sestra po úspěšném ukončení 3. ročníku vykonat závěrečnou zkoušku v oboru vzdělávání </a:t>
            </a:r>
            <a:r>
              <a:rPr lang="cs-CZ" sz="2400" b="1" dirty="0"/>
              <a:t>Ošetřovatel</a:t>
            </a:r>
          </a:p>
          <a:p>
            <a:r>
              <a:rPr lang="cs-CZ" sz="2400" b="1" dirty="0"/>
              <a:t>Benefit: dosažení stupně vzdělání (střední odborné)</a:t>
            </a:r>
          </a:p>
          <a:p>
            <a:r>
              <a:rPr lang="cs-CZ" sz="2400" dirty="0"/>
              <a:t>Žáci, kteří ukončí obor vzdělání Praktická sestra, mohou pokračovat ve studiu oboru vzdělání Diplomovaná všeobecná sestra </a:t>
            </a:r>
            <a:r>
              <a:rPr lang="cs-CZ" sz="2400" b="1" dirty="0"/>
              <a:t>od 2. ročníku</a:t>
            </a:r>
          </a:p>
          <a:p>
            <a:r>
              <a:rPr lang="cs-CZ" sz="2400" dirty="0"/>
              <a:t>Pokračovat ve studiu mohou i žáci, kteří </a:t>
            </a:r>
            <a:r>
              <a:rPr lang="cs-CZ" sz="2400" b="1" u="sng" dirty="0"/>
              <a:t>uspěli v profilové části </a:t>
            </a:r>
            <a:r>
              <a:rPr lang="cs-CZ" sz="2400" dirty="0"/>
              <a:t>maturitní zkoušky, ale </a:t>
            </a:r>
            <a:r>
              <a:rPr lang="cs-CZ" sz="2400" b="1" u="sng" dirty="0"/>
              <a:t>neuspěli ve společné části </a:t>
            </a:r>
            <a:r>
              <a:rPr lang="cs-CZ" sz="2400" dirty="0"/>
              <a:t>maturitní zkoušky v oboru vzdělání Praktická sestra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C:\Users\stix\Pictures\asociace_reditelu-LOGO.jpg">
            <a:extLst>
              <a:ext uri="{FF2B5EF4-FFF2-40B4-BE49-F238E27FC236}">
                <a16:creationId xmlns:a16="http://schemas.microsoft.com/office/drawing/2014/main" id="{4F65B01E-F51E-0EBB-1504-99E65EAEE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93" y="718829"/>
            <a:ext cx="1813857" cy="6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703050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2882</TotalTime>
  <Words>1034</Words>
  <Application>Microsoft Office PowerPoint</Application>
  <PresentationFormat>Širokoúhlá obrazovka</PresentationFormat>
  <Paragraphs>203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Ink Free</vt:lpstr>
      <vt:lpstr>Balík</vt:lpstr>
      <vt:lpstr>   shromáždění delegátů  asociace středních zdravotnických škol slovenské republiky</vt:lpstr>
      <vt:lpstr> Kdo jsme a v čem jsme si podobní?</vt:lpstr>
      <vt:lpstr>Jak se nám aktuálně spolupracuje …</vt:lpstr>
      <vt:lpstr>               Co v Čechách aktuálně řešíme?</vt:lpstr>
      <vt:lpstr> AKTUÁLNÍ POČET VZDĚLAVATELŮ (szš)</vt:lpstr>
      <vt:lpstr>  3 roky po kovidu: žáci jsou – absolventi jsou –  sestry v praxi stále nejsou?!  </vt:lpstr>
      <vt:lpstr>  Závěry jednání oborové platformy „E“ (zaměřeno na člověka)</vt:lpstr>
      <vt:lpstr>  Pokusné ověřování stupňovitého propojení vybraných oborů vzdělávání kategorie H, M, N ve skupině oborů vzdělání 53 – Zdravotnictví ve středních a vyšších odborných školách</vt:lpstr>
      <vt:lpstr>Cíl modelu „H+M+N“</vt:lpstr>
      <vt:lpstr>              co se podařilo a na čem se pracuje…</vt:lpstr>
      <vt:lpstr>                UPLATNĚNÍ ABSOLVENTŮ PS - 2023</vt:lpstr>
      <vt:lpstr>                UPLATNĚNÍ ABSOLVENTŮ PS - 2023</vt:lpstr>
      <vt:lpstr>              Uplatnění absolventů DVS / D - 2023</vt:lpstr>
      <vt:lpstr>           Uplatnění absolventů DVS / Kombi - 2023</vt:lpstr>
      <vt:lpstr>Děkuji za pozornost</vt:lpstr>
    </vt:vector>
  </TitlesOfParts>
  <Company>SZŠ a VOŠZ ČB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Štix Karel</dc:creator>
  <cp:lastModifiedBy>Karel Štix</cp:lastModifiedBy>
  <cp:revision>216</cp:revision>
  <dcterms:created xsi:type="dcterms:W3CDTF">2014-02-04T12:27:40Z</dcterms:created>
  <dcterms:modified xsi:type="dcterms:W3CDTF">2024-04-18T06:13:29Z</dcterms:modified>
</cp:coreProperties>
</file>